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77" r:id="rId3"/>
    <p:sldId id="300" r:id="rId4"/>
    <p:sldId id="309" r:id="rId5"/>
    <p:sldId id="301" r:id="rId6"/>
    <p:sldId id="286" r:id="rId7"/>
    <p:sldId id="293" r:id="rId8"/>
    <p:sldId id="303" r:id="rId9"/>
    <p:sldId id="272" r:id="rId10"/>
    <p:sldId id="304" r:id="rId11"/>
    <p:sldId id="306" r:id="rId12"/>
    <p:sldId id="307" r:id="rId13"/>
    <p:sldId id="30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FFFF00"/>
    <a:srgbClr val="FF00FF"/>
    <a:srgbClr val="99FF99"/>
    <a:srgbClr val="FF6600"/>
    <a:srgbClr val="FF0000"/>
    <a:srgbClr val="00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88862" autoAdjust="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9787-D8CD-4580-9EE7-65C82664D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B272E-7BE2-4387-9065-423EC092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7C43-38E0-4BCF-B0BC-C3C380CF0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1D162-E67B-4D10-BB73-9AD0C579F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FA446-5053-4F3D-B326-B85DD8B78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CEFF0-4E30-466B-B3C5-845CE2F34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DC12-E155-4383-AFEA-8449E0557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4539C-32DD-4D0F-833E-F0893BEC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B29C-DD3F-452D-BA60-F82DBF4A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9D9AF-0DF6-44CF-90D7-A9E7ABFF4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AAA1B-F9DD-4C22-B9CC-5BCEE9576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A6B274-33EA-489A-8D00-3E9C236A6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latin typeface="Arial" charset="0"/>
              </a:rPr>
              <a:t>Chính tả</a:t>
            </a:r>
            <a:r>
              <a:rPr lang="en-US" sz="4000" b="1" i="1">
                <a:latin typeface="Arial" charset="0"/>
              </a:rPr>
              <a:t>( </a:t>
            </a:r>
            <a:r>
              <a:rPr lang="en-US" sz="4000" i="1">
                <a:latin typeface="Arial" charset="0"/>
              </a:rPr>
              <a:t>Nhớ - viết</a:t>
            </a:r>
            <a:r>
              <a:rPr lang="en-US" sz="4000" b="1">
                <a:latin typeface="Arial" charset="0"/>
              </a:rPr>
              <a:t>)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286000" y="16002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579438"/>
            <a:ext cx="91440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Một ngày và một n</a:t>
            </a:r>
            <a:r>
              <a:rPr lang="vi-VN" sz="40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 xen là một họa     trứ danh của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ớc    ,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rất nhiều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hâm mộ. Mỗi khi tranh cảu ông tr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bày là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ta tranh nhau mua.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Có một họa sĩ trẻ nói với ông: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 Ngày thật là một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    s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ớng. Còn tôi, không hiểu    tranh rất khó bán. Nhiều   tranh tôi vẽ mất cả ngày nh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phải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mới bán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ợc.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29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95400" y="1981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72200" y="44958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91000" y="510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43000" y="56388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Men-xen liền bảo:	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-Anh hãy thử  làm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lại xem sao! Nghĩa là hãy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cả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vẽ một    tranh, rồi bán nó trong một ngày.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Theo Nụ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Bác Học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7848600" y="2743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579438"/>
            <a:ext cx="9144000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Một ngày và một n</a:t>
            </a:r>
            <a:r>
              <a:rPr lang="vi-VN" sz="40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 xen là một họa     trứ danh của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ớc         ,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rất nhiều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hâm mộ. Mỗi khi tranh cảu ông tr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bày là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ta tranh nhau mua.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Có một họa sĩ trẻ nói với ông: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 Ngày thật là một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        s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ớng. Còn tôi, không hiểu      tranh rất khó bán. Nhiều        tranh tôi vẽ mất cả ngày nh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phải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mới bán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ợc.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486400" y="1309688"/>
            <a:ext cx="533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sĩ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286000" y="19050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Đức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248400" y="4419600"/>
            <a:ext cx="10668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sung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172200" y="5029200"/>
            <a:ext cx="8382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sao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05200" y="56388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bức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42" grpId="0" animBg="1"/>
      <p:bldP spid="69643" grpId="0" animBg="1"/>
      <p:bldP spid="69644" grpId="0" animBg="1"/>
      <p:bldP spid="696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Men-xen liền bảo:	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-Anh hãy thử  làm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lại xem sao! Nghĩa là hãy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cả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vẽ một       tranh, rồi bán nó trong một ngày.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Theo Nụ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Bác Học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bức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latin typeface="Arial" charset="0"/>
              </a:rPr>
              <a:t>Chính tả</a:t>
            </a:r>
            <a:r>
              <a:rPr lang="en-US" sz="4000" b="1" i="1">
                <a:latin typeface="Arial" charset="0"/>
              </a:rPr>
              <a:t>( </a:t>
            </a:r>
            <a:r>
              <a:rPr lang="en-US" sz="4000" i="1">
                <a:latin typeface="Arial" charset="0"/>
              </a:rPr>
              <a:t>Nhớ-viết</a:t>
            </a:r>
            <a:r>
              <a:rPr lang="en-US" sz="4000" b="1">
                <a:latin typeface="Arial" charset="0"/>
              </a:rPr>
              <a:t>)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86000" y="16002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Kỳ sau</a:t>
            </a:r>
            <a:r>
              <a:rPr lang="en-US" sz="4000" b="1">
                <a:latin typeface="Arial" charset="0"/>
              </a:rPr>
              <a:t>: 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Họa sĩ Tô Ngọc Vân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0"/>
            <a:ext cx="495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Sầu riêng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   lác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ác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Kiểm tra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066800" y="22098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   li ti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066800" y="3048000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  mỗi cuống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86200" y="3810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457200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Bài viết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95600" y="-1524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-1524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u="sng">
                <a:solidFill>
                  <a:schemeClr val="folHlink"/>
                </a:solidFill>
                <a:latin typeface="Arial" charset="0"/>
              </a:rPr>
              <a:t>Bài viết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Arial" charset="0"/>
              </a:rPr>
              <a:t>Mọi ng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 chợ Tết trong khung cảnh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ẹp nh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thế nào?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3048000"/>
            <a:ext cx="9144000" cy="17541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Mọi ng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ời 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i chợ Tết trong khung cảnh 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ẹp: mây trắng 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ỏ dần theo ánh nắng mặt trời trên 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ỉnh núi, s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ng ch</a:t>
            </a:r>
            <a:r>
              <a:rPr lang="vi-VN" sz="36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a tan hết.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95600" y="-1524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4540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  	Dải mây trắng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ỏ dần trên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ỉnh núi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S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hồng lam ôm ấp nóc nhà gianh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Trên con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viền trắng mép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ồi xanh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các ấp t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bừng ra chợ Tết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Họ vui vẻ kéo hàng trên cỏ biếc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Những thằng cu áo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ỏ chạy lon xon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Vài cụ già chống gậy b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ớc lom khom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Cô yếm thắm che môi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lặng lẽ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Thằng em bé nép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ầu bên yếm mẹ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Hai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thôn gánh lợn chạy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ầu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Con bò vàng ngộ nghĩnh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uổi theo sau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0" y="0"/>
            <a:ext cx="609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990600" y="533400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114800" y="1143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334000" y="2514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096000" y="3048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5943600" y="36576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429000" y="56388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4" grpId="1" animBg="1"/>
      <p:bldP spid="63495" grpId="0" animBg="1"/>
      <p:bldP spid="63495" grpId="1" animBg="1"/>
      <p:bldP spid="63496" grpId="0" animBg="1"/>
      <p:bldP spid="63496" grpId="1" animBg="1"/>
      <p:bldP spid="63497" grpId="0" animBg="1"/>
      <p:bldP spid="63497" grpId="1" animBg="1"/>
      <p:bldP spid="63498" grpId="0" animBg="1"/>
      <p:bldP spid="63498" grpId="1" animBg="1"/>
      <p:bldP spid="63499" grpId="0" animBg="1"/>
      <p:bldP spid="6349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7400" y="12192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</a:rPr>
              <a:t>Chợ Tết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09600" y="6096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>
                <a:solidFill>
                  <a:srgbClr val="FFFF00"/>
                </a:solidFill>
                <a:latin typeface="Arial" charset="0"/>
              </a:rPr>
              <a:t>Chính tả</a:t>
            </a:r>
            <a:r>
              <a:rPr lang="en-US" sz="3600" b="1" i="1">
                <a:solidFill>
                  <a:srgbClr val="FFFF00"/>
                </a:solidFill>
                <a:latin typeface="Arial" charset="0"/>
              </a:rPr>
              <a:t>( </a:t>
            </a:r>
            <a:r>
              <a:rPr lang="en-US" sz="3600" i="1">
                <a:solidFill>
                  <a:srgbClr val="FFFF00"/>
                </a:solidFill>
                <a:latin typeface="Arial" charset="0"/>
              </a:rPr>
              <a:t>Nhớ-viết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905000" y="2667000"/>
            <a:ext cx="723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_dải, ôm ấp, cỏ biếc,  lon xon, lom khom, ngộ nghĩnh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7400" y="12192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</a:rPr>
              <a:t>Chợ Tết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>
                <a:solidFill>
                  <a:srgbClr val="FFFF00"/>
                </a:solidFill>
                <a:latin typeface="Arial" charset="0"/>
              </a:rPr>
              <a:t>Chính tả</a:t>
            </a:r>
            <a:r>
              <a:rPr lang="en-US" sz="3600" b="1" i="1">
                <a:solidFill>
                  <a:srgbClr val="FFFF00"/>
                </a:solidFill>
                <a:latin typeface="Arial" charset="0"/>
              </a:rPr>
              <a:t>( </a:t>
            </a:r>
            <a:r>
              <a:rPr lang="en-US" sz="3600" i="1">
                <a:solidFill>
                  <a:srgbClr val="FFFF00"/>
                </a:solidFill>
                <a:latin typeface="Arial" charset="0"/>
              </a:rPr>
              <a:t>Nhớ - viết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0" y="8382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folHlink"/>
                </a:solidFill>
                <a:latin typeface="Arial" charset="0"/>
              </a:rPr>
              <a:t>Bài viết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95600" y="-1524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Chợ Tết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4540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  	Dải mây trắng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ỏ dần trên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ỉnh núi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S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hồng lam ôm ấp nóc nhà gianh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Trên con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viền trắng mép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ồi xanh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các ấp t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bừng ra chợ Tết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Họ vui vẻ kéo hàng trên cỏ biếc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Những thằng cu áo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ỏ chạy lon xon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Vài cụ già chống gậy b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ớc lom khom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Cô yếm thắm che môi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lặng lẽ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Thằng em bé nép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ầu bên yếm mẹ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Hai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thôn gánh lợn chạy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ầu </a:t>
            </a:r>
          </a:p>
          <a:p>
            <a:pPr>
              <a:spcBef>
                <a:spcPct val="5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	Con bò vàng ngộ nghĩnh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uổi theo sau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-1524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u="sng">
                <a:solidFill>
                  <a:schemeClr val="folHlink"/>
                </a:solidFill>
                <a:latin typeface="Arial" charset="0"/>
              </a:rPr>
              <a:t>Bài viết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7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0243" name="Text Box 18"/>
          <p:cNvSpPr txBox="1">
            <a:spLocks noChangeArrowheads="1"/>
          </p:cNvSpPr>
          <p:nvPr/>
        </p:nvSpPr>
        <p:spPr bwMode="auto">
          <a:xfrm>
            <a:off x="0" y="10668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2. Tìm tiếng thích hợp với mỗi ô trống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mẩu chuyện d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ới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ây.Biết rằng, ô số1chứa tiếng có âm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ầu là s hay x, còn ô số 2 chứa tiếng có vần là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c hay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222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151</cp:revision>
  <dcterms:created xsi:type="dcterms:W3CDTF">2009-11-22T17:10:22Z</dcterms:created>
  <dcterms:modified xsi:type="dcterms:W3CDTF">2016-06-30T01:50:59Z</dcterms:modified>
</cp:coreProperties>
</file>