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77" r:id="rId3"/>
    <p:sldId id="300" r:id="rId4"/>
    <p:sldId id="309" r:id="rId5"/>
    <p:sldId id="301" r:id="rId6"/>
    <p:sldId id="286" r:id="rId7"/>
    <p:sldId id="293" r:id="rId8"/>
    <p:sldId id="303" r:id="rId9"/>
    <p:sldId id="272" r:id="rId10"/>
    <p:sldId id="304" r:id="rId11"/>
    <p:sldId id="306" r:id="rId12"/>
    <p:sldId id="307" r:id="rId13"/>
    <p:sldId id="308" r:id="rId14"/>
    <p:sldId id="29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FF33"/>
    <a:srgbClr val="FFFF00"/>
    <a:srgbClr val="FF00FF"/>
    <a:srgbClr val="99FF99"/>
    <a:srgbClr val="FF6600"/>
    <a:srgbClr val="FF0000"/>
    <a:srgbClr val="0000F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88862" autoAdjust="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89787-D8CD-4580-9EE7-65C82664D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B272E-7BE2-4387-9065-423EC092B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E7C43-38E0-4BCF-B0BC-C3C380CF0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1D162-E67B-4D10-BB73-9AD0C579F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FA446-5053-4F3D-B326-B85DD8B78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CEFF0-4E30-466B-B3C5-845CE2F34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DC12-E155-4383-AFEA-8449E0557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4539C-32DD-4D0F-833E-F0893BECC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B29C-DD3F-452D-BA60-F82DBF4A0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9D9AF-0DF6-44CF-90D7-A9E7ABFF4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AA1B-F9DD-4C22-B9CC-5BCEE9576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6A6B274-33EA-489A-8D00-3E9C236A6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_Sky_Flowers_HM030_350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u="sng">
                <a:latin typeface="Arial" charset="0"/>
              </a:rPr>
              <a:t>Chính tả</a:t>
            </a:r>
            <a:r>
              <a:rPr lang="en-US" sz="4000" b="1" i="1">
                <a:latin typeface="Arial" charset="0"/>
              </a:rPr>
              <a:t>( </a:t>
            </a:r>
            <a:r>
              <a:rPr lang="en-US" sz="4000" i="1">
                <a:latin typeface="Arial" charset="0"/>
              </a:rPr>
              <a:t>Nhớ - viết</a:t>
            </a:r>
            <a:r>
              <a:rPr lang="en-US" sz="4000" b="1">
                <a:latin typeface="Arial" charset="0"/>
              </a:rPr>
              <a:t>)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286000" y="16002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bg1"/>
                </a:solidFill>
                <a:latin typeface="Arial" charset="0"/>
              </a:rPr>
              <a:t>II-Bài tập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579438"/>
            <a:ext cx="9144000" cy="63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	</a:t>
            </a:r>
            <a:r>
              <a:rPr lang="en-US" sz="4000" b="1">
                <a:solidFill>
                  <a:schemeClr val="bg1"/>
                </a:solidFill>
                <a:latin typeface="Arial" charset="0"/>
              </a:rPr>
              <a:t>Một ngày và một n</a:t>
            </a:r>
            <a:r>
              <a:rPr lang="vi-VN" sz="4000" b="1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 b="1">
                <a:solidFill>
                  <a:schemeClr val="bg1"/>
                </a:solidFill>
                <a:latin typeface="Arial" charset="0"/>
              </a:rPr>
              <a:t>m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Men- xen là một họa     trứ danh của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ớc    ,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 rất nhiều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hâm mộ. Mỗi khi tranh cảu ông tr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ng bày là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ta tranh nhau mua.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Có một họa sĩ trẻ nói với ông: 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- Ngày thật là một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    s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ớng. Còn tôi, không hiểu    tranh rất khó bán. Nhiều   tranh tôi vẽ mất cả ngày nh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ng phải một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m mới bán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ợc.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12954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295400" y="19812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2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172200" y="44958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191000" y="51054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43000" y="56388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bg1"/>
                </a:solidFill>
                <a:latin typeface="Arial" charset="0"/>
              </a:rPr>
              <a:t>II-Bài tập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Men-xen liền bảo:	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-Anh hãy thử  làm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 lại xem sao! Nghĩa là hãy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ể cả một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m vẽ một    tranh, rồi bán nó trong một ngày. 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				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Theo Nụ C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Bác Học</a:t>
            </a: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7848600" y="2743200"/>
            <a:ext cx="381000" cy="5191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bg1"/>
                </a:solidFill>
                <a:latin typeface="Arial" charset="0"/>
              </a:rPr>
              <a:t>II-Bài tập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579438"/>
            <a:ext cx="9144000" cy="695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	</a:t>
            </a:r>
            <a:r>
              <a:rPr lang="en-US" sz="4000" b="1">
                <a:solidFill>
                  <a:schemeClr val="bg1"/>
                </a:solidFill>
                <a:latin typeface="Arial" charset="0"/>
              </a:rPr>
              <a:t>Một ngày và một n</a:t>
            </a:r>
            <a:r>
              <a:rPr lang="vi-VN" sz="4000" b="1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 b="1">
                <a:solidFill>
                  <a:schemeClr val="bg1"/>
                </a:solidFill>
                <a:latin typeface="Arial" charset="0"/>
              </a:rPr>
              <a:t>m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Men- xen là một họa     trứ danh của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ớc         ,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 rất nhiều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hâm mộ. Mỗi khi tranh cảu ông tr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ng bày là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ta tranh nhau mua.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Có một họa sĩ trẻ nói với ông: 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- Ngày thật là một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ời         s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ớng. Còn tôi, không hiểu      tranh rất khó bán. Nhiều        tranh tôi vẽ mất cả ngày nh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ng phải một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m mới bán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ợc. 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486400" y="1309688"/>
            <a:ext cx="5334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sĩ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286000" y="1905000"/>
            <a:ext cx="9144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Đức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6248400" y="4419600"/>
            <a:ext cx="10668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sung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6172200" y="5029200"/>
            <a:ext cx="8382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sao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3505200" y="5638800"/>
            <a:ext cx="9144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bức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42" grpId="0" animBg="1"/>
      <p:bldP spid="69643" grpId="0" animBg="1"/>
      <p:bldP spid="69644" grpId="0" animBg="1"/>
      <p:bldP spid="696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bg1"/>
                </a:solidFill>
                <a:latin typeface="Arial" charset="0"/>
              </a:rPr>
              <a:t>II-Bài tập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Men-xen liền bảo:	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-Anh hãy thử  làm ng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ợc lại xem sao! Nghĩa là hãy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ể cả một n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m vẽ một       tranh, rồi bán nó trong một ngày. </a:t>
            </a:r>
          </a:p>
          <a:p>
            <a:pPr>
              <a:spcBef>
                <a:spcPct val="5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					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Theo Nụ C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Bác Học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914400" y="3429000"/>
            <a:ext cx="914400" cy="523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bức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lue_Sky_Flowers_HM030_350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 u="sng">
                <a:latin typeface="Arial" charset="0"/>
              </a:rPr>
              <a:t>Chính tả</a:t>
            </a:r>
            <a:r>
              <a:rPr lang="en-US" sz="4000" b="1" i="1">
                <a:latin typeface="Arial" charset="0"/>
              </a:rPr>
              <a:t>( </a:t>
            </a:r>
            <a:r>
              <a:rPr lang="en-US" sz="4000" i="1">
                <a:latin typeface="Arial" charset="0"/>
              </a:rPr>
              <a:t>Nhớ-viết</a:t>
            </a:r>
            <a:r>
              <a:rPr lang="en-US" sz="4000" b="1">
                <a:latin typeface="Arial" charset="0"/>
              </a:rPr>
              <a:t>)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2286000" y="1600200"/>
            <a:ext cx="396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6781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latin typeface="Arial" charset="0"/>
              </a:rPr>
              <a:t>Kỳ sau</a:t>
            </a:r>
            <a:r>
              <a:rPr lang="en-US" sz="4000" b="1">
                <a:latin typeface="Arial" charset="0"/>
              </a:rPr>
              <a:t>: 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Họa sĩ Tô Ngọc Vân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895600" y="0"/>
            <a:ext cx="495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Arial" charset="0"/>
              </a:rPr>
              <a:t>Sầu riêng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   lác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ác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0"/>
            <a:ext cx="228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u="sng">
                <a:solidFill>
                  <a:schemeClr val="folHlink"/>
                </a:solidFill>
                <a:latin typeface="Arial" charset="0"/>
              </a:rPr>
              <a:t>Kiểm tra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066800" y="22098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   li ti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1066800" y="3048000"/>
            <a:ext cx="441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  mỗi cuống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86200" y="381000"/>
            <a:ext cx="236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457200"/>
            <a:ext cx="327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u="sng">
                <a:solidFill>
                  <a:schemeClr val="folHlink"/>
                </a:solidFill>
                <a:latin typeface="Arial" charset="0"/>
              </a:rPr>
              <a:t>Bài viết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95600" y="-1524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0" y="-1524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u="sng">
                <a:solidFill>
                  <a:schemeClr val="folHlink"/>
                </a:solidFill>
                <a:latin typeface="Arial" charset="0"/>
              </a:rPr>
              <a:t>Bài viết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0" y="15240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Arial" charset="0"/>
              </a:rPr>
              <a:t>Mọi ng</a:t>
            </a:r>
            <a:r>
              <a:rPr lang="vi-VN" sz="36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ời </a:t>
            </a:r>
            <a:r>
              <a:rPr lang="vi-VN" sz="36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i chợ Tết trong khung cảnh </a:t>
            </a:r>
            <a:r>
              <a:rPr lang="vi-VN" sz="36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ẹp nh</a:t>
            </a:r>
            <a:r>
              <a:rPr lang="vi-VN" sz="36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600">
                <a:solidFill>
                  <a:schemeClr val="bg1"/>
                </a:solidFill>
                <a:latin typeface="Arial" charset="0"/>
              </a:rPr>
              <a:t> thế nào?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0" y="3048000"/>
            <a:ext cx="9144000" cy="17541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Mọi ng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ời 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i chợ Tết trong khung cảnh 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ẹp: mây trắng 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ỏ dần theo ánh nắng mặt trời trên 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ỉnh núi, s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ươ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ng ch</a:t>
            </a:r>
            <a:r>
              <a:rPr lang="vi-VN" sz="36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FFFF00"/>
                </a:solidFill>
                <a:latin typeface="Arial" charset="0"/>
              </a:rPr>
              <a:t>a tan hết.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  <p:bldP spid="716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895600" y="-1524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4540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   	Dải mây trắng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ỏ dần trên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ỉnh núi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S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ng hồng lam ôm ấp nóc nhà gianh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Trên con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ờng viền trắng mép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ồi xanh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Ng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các ấp t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ng bừng ra chợ Tết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Họ vui vẻ kéo hàng trên cỏ biếc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Những thằng cu áo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ỏ chạy lon xon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Vài cụ già chống gậy b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ớc lom khom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Cô yếm thắm che môi c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lặng lẽ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Thằng em bé nép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ầu bên yếm mẹ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Hai ng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thôn gánh lợn chạy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i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ầu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Con bò vàng ngộ nghĩnh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uổi theo sau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0" y="0"/>
            <a:ext cx="6096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990600" y="533400"/>
            <a:ext cx="685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114800" y="1143000"/>
            <a:ext cx="1143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5334000" y="25146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6096000" y="3048000"/>
            <a:ext cx="144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5943600" y="36576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3429000" y="5638800"/>
            <a:ext cx="2133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4" grpId="1" animBg="1"/>
      <p:bldP spid="63495" grpId="0" animBg="1"/>
      <p:bldP spid="63495" grpId="1" animBg="1"/>
      <p:bldP spid="63496" grpId="0" animBg="1"/>
      <p:bldP spid="63496" grpId="1" animBg="1"/>
      <p:bldP spid="63497" grpId="0" animBg="1"/>
      <p:bldP spid="63497" grpId="1" animBg="1"/>
      <p:bldP spid="63498" grpId="0" animBg="1"/>
      <p:bldP spid="63498" grpId="1" animBg="1"/>
      <p:bldP spid="63499" grpId="0" animBg="1"/>
      <p:bldP spid="6349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7400" y="1219200"/>
            <a:ext cx="434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Arial" charset="0"/>
              </a:rPr>
              <a:t>Chợ Tết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609600" y="609600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u="sng">
                <a:solidFill>
                  <a:srgbClr val="FFFF00"/>
                </a:solidFill>
                <a:latin typeface="Arial" charset="0"/>
              </a:rPr>
              <a:t>Chính tả</a:t>
            </a:r>
            <a:r>
              <a:rPr lang="en-US" sz="3600" b="1" i="1">
                <a:solidFill>
                  <a:srgbClr val="FFFF00"/>
                </a:solidFill>
                <a:latin typeface="Arial" charset="0"/>
              </a:rPr>
              <a:t>( </a:t>
            </a:r>
            <a:r>
              <a:rPr lang="en-US" sz="3600" i="1">
                <a:solidFill>
                  <a:srgbClr val="FFFF00"/>
                </a:solidFill>
                <a:latin typeface="Arial" charset="0"/>
              </a:rPr>
              <a:t>Nhớ-viết</a:t>
            </a:r>
            <a:r>
              <a:rPr lang="en-US" sz="3600" b="1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>
            <a:off x="1752600" y="2286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04800" y="1828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…lỗi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905000" y="2667000"/>
            <a:ext cx="7239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_dải, ôm ấp, cỏ biếc,  lon xon, lom khom, ngộ nghĩnh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57400" y="1219200"/>
            <a:ext cx="434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Arial" charset="0"/>
              </a:rPr>
              <a:t>Chợ Tết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u="sng">
                <a:solidFill>
                  <a:srgbClr val="FFFF00"/>
                </a:solidFill>
                <a:latin typeface="Arial" charset="0"/>
              </a:rPr>
              <a:t>Chính tả</a:t>
            </a:r>
            <a:r>
              <a:rPr lang="en-US" sz="3600" b="1" i="1">
                <a:solidFill>
                  <a:srgbClr val="FFFF00"/>
                </a:solidFill>
                <a:latin typeface="Arial" charset="0"/>
              </a:rPr>
              <a:t>( </a:t>
            </a:r>
            <a:r>
              <a:rPr lang="en-US" sz="3600" i="1">
                <a:solidFill>
                  <a:srgbClr val="FFFF00"/>
                </a:solidFill>
                <a:latin typeface="Arial" charset="0"/>
              </a:rPr>
              <a:t>Nhớ - viết</a:t>
            </a:r>
            <a:r>
              <a:rPr lang="en-US" sz="3600" b="1">
                <a:solidFill>
                  <a:srgbClr val="FFFF00"/>
                </a:solidFill>
                <a:latin typeface="Arial" charset="0"/>
              </a:rPr>
              <a:t>)</a:t>
            </a:r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752600" y="22860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04800" y="1828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…lỗi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0" y="8382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chemeClr val="folHlink"/>
                </a:solidFill>
                <a:latin typeface="Arial" charset="0"/>
              </a:rPr>
              <a:t>Bài viết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895600" y="-1524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Chợ Tết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4540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   	Dải mây trắng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ỏ dần trên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ỉnh núi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S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ng hồng lam ôm ấp nóc nhà gianh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Trên con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ờng viền trắng mép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ồi xanh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Ng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các ấp t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ng bừng ra chợ Tết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Họ vui vẻ kéo hàng trên cỏ biếc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Những thằng cu áo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ỏ chạy lon xon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Vài cụ già chống gậy b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ớc lom khom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Cô yếm thắm che môi c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lặng lẽ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Thằng em bé nép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ầu bên yếm mẹ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Hai ng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ời thôn gánh lợn chạy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i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ầu </a:t>
            </a:r>
          </a:p>
          <a:p>
            <a:pPr>
              <a:spcBef>
                <a:spcPct val="5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	Con bò vàng ngộ nghĩnh </a:t>
            </a:r>
            <a:r>
              <a:rPr lang="vi-VN" sz="32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bg1"/>
                </a:solidFill>
                <a:latin typeface="Arial" charset="0"/>
              </a:rPr>
              <a:t>uổi theo sau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-1524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u="sng">
                <a:solidFill>
                  <a:schemeClr val="folHlink"/>
                </a:solidFill>
                <a:latin typeface="Arial" charset="0"/>
              </a:rPr>
              <a:t>Bài viết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7"/>
          <p:cNvSpPr txBox="1">
            <a:spLocks noChangeArrowheads="1"/>
          </p:cNvSpPr>
          <p:nvPr/>
        </p:nvSpPr>
        <p:spPr bwMode="auto">
          <a:xfrm>
            <a:off x="0" y="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chemeClr val="bg1"/>
                </a:solidFill>
                <a:latin typeface="Arial" charset="0"/>
              </a:rPr>
              <a:t>II-Bài tập</a:t>
            </a:r>
          </a:p>
        </p:txBody>
      </p:sp>
      <p:sp>
        <p:nvSpPr>
          <p:cNvPr id="10243" name="Text Box 18"/>
          <p:cNvSpPr txBox="1">
            <a:spLocks noChangeArrowheads="1"/>
          </p:cNvSpPr>
          <p:nvPr/>
        </p:nvSpPr>
        <p:spPr bwMode="auto">
          <a:xfrm>
            <a:off x="0" y="1066800"/>
            <a:ext cx="9144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2. Tìm tiếng thích hợp với mỗi ô trống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ể hoàn chỉnh mẩu chuyện d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ới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ây.Biết rằng, ô số1chứa tiếng có âm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ầu là s hay x, còn ô số 2 chứa tiếng có vần là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c hay </a:t>
            </a:r>
            <a:r>
              <a:rPr lang="vi-VN" sz="40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222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151</cp:revision>
  <dcterms:created xsi:type="dcterms:W3CDTF">2009-11-22T17:10:22Z</dcterms:created>
  <dcterms:modified xsi:type="dcterms:W3CDTF">2016-06-30T01:50:59Z</dcterms:modified>
</cp:coreProperties>
</file>